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0160000" cy="7620000"/>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297" autoAdjust="0"/>
    <p:restoredTop sz="90929"/>
  </p:normalViewPr>
  <p:slideViewPr>
    <p:cSldViewPr>
      <p:cViewPr>
        <p:scale>
          <a:sx n="37" d="100"/>
          <a:sy n="37" d="100"/>
        </p:scale>
        <p:origin x="-792"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6000" cy="16335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1DD239-6738-4A93-8099-684A8A118CC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7CCA03-C154-4D87-9C3E-DFA884450D8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676275"/>
            <a:ext cx="2159000" cy="60975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76275"/>
            <a:ext cx="6324600" cy="60975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DBB7F1-BDC9-42AC-93C9-575EFC53210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D81C61-4F14-4036-92A6-DA4717FD721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3275" y="4895850"/>
            <a:ext cx="8636000" cy="15144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C99AE9-D61C-42B5-AD59-A4F2CA9483A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656FE1-E5E2-432A-A730-F865180C8CA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4000"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171A812-082E-46CC-83ED-1F8C778EDE3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01E8898-EA13-4EA3-9D61-9CFABD5ED65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4E79B44-B40C-4754-BA0F-B6BC4CF722B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3275"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6F2B06-E7DC-479A-9C27-8C4D6DCF862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4000"/>
            <a:ext cx="6096000" cy="6302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C6A26E-B6E4-4163-B4E5-DECC8D089D7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470275" y="6942138"/>
            <a:ext cx="3219450"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2EA0F9B-6C78-4CF4-A43C-33E0758127E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ctrTitle"/>
          </p:nvPr>
        </p:nvSpPr>
        <p:spPr>
          <a:xfrm>
            <a:off x="849313" y="3043238"/>
            <a:ext cx="8443912" cy="1395412"/>
          </a:xfrm>
        </p:spPr>
        <p:txBody>
          <a:bodyPr lIns="0" tIns="0" rIns="0" bIns="0" anchor="t"/>
          <a:lstStyle/>
          <a:p>
            <a:pPr eaLnBrk="1" hangingPunct="1">
              <a:lnSpc>
                <a:spcPct val="95000"/>
              </a:lnSpc>
            </a:pPr>
            <a:r>
              <a:rPr lang="en-US" sz="4800" smtClean="0">
                <a:solidFill>
                  <a:srgbClr val="0000FF"/>
                </a:solidFill>
                <a:latin typeface="Arial" charset="0"/>
              </a:rPr>
              <a:t>Wrestling and the Dental Mouth Guard</a:t>
            </a:r>
          </a:p>
        </p:txBody>
      </p:sp>
      <p:sp>
        <p:nvSpPr>
          <p:cNvPr id="2051" name="Rectangle 2"/>
          <p:cNvSpPr>
            <a:spLocks noGrp="1" noChangeArrowheads="1"/>
          </p:cNvSpPr>
          <p:nvPr>
            <p:ph type="subTitle" idx="1"/>
          </p:nvPr>
        </p:nvSpPr>
        <p:spPr>
          <a:xfrm>
            <a:off x="1771650" y="4978400"/>
            <a:ext cx="6610350" cy="1193800"/>
          </a:xfrm>
        </p:spPr>
        <p:txBody>
          <a:bodyPr lIns="0" tIns="0" rIns="0" bIns="0"/>
          <a:lstStyle/>
          <a:p>
            <a:pPr eaLnBrk="1" hangingPunct="1">
              <a:lnSpc>
                <a:spcPct val="95000"/>
              </a:lnSpc>
              <a:spcBef>
                <a:spcPct val="0"/>
              </a:spcBef>
            </a:pPr>
            <a:r>
              <a:rPr lang="en-US" smtClean="0">
                <a:solidFill>
                  <a:srgbClr val="000000"/>
                </a:solidFill>
                <a:latin typeface="Arial" charset="0"/>
              </a:rPr>
              <a:t>Tyler L. Scott, DDS</a:t>
            </a:r>
            <a:endParaRPr lang="en-US" smtClean="0"/>
          </a:p>
          <a:p>
            <a:pPr eaLnBrk="1" hangingPunct="1">
              <a:lnSpc>
                <a:spcPct val="95000"/>
              </a:lnSpc>
              <a:spcBef>
                <a:spcPct val="0"/>
              </a:spcBef>
            </a:pPr>
            <a:r>
              <a:rPr lang="en-US" sz="2100" smtClean="0">
                <a:solidFill>
                  <a:srgbClr val="000000"/>
                </a:solidFill>
                <a:latin typeface="Arial" charset="0"/>
              </a:rPr>
              <a:t>Wayne County Wrestling Officials Association</a:t>
            </a:r>
          </a:p>
          <a:p>
            <a:pPr eaLnBrk="1" hangingPunct="1">
              <a:lnSpc>
                <a:spcPct val="95000"/>
              </a:lnSpc>
              <a:spcBef>
                <a:spcPct val="0"/>
              </a:spcBef>
            </a:pPr>
            <a:r>
              <a:rPr lang="en-US" sz="2100" smtClean="0">
                <a:solidFill>
                  <a:srgbClr val="000000"/>
                </a:solidFill>
                <a:latin typeface="Arial" charset="0"/>
              </a:rPr>
              <a:t>Wayne County, Ohio</a:t>
            </a:r>
          </a:p>
        </p:txBody>
      </p:sp>
      <p:pic>
        <p:nvPicPr>
          <p:cNvPr id="2052" name="Picture 4" descr="C:\Documents and Settings\Jim\My Documents\My Pictures\OHSAA.jpg"/>
          <p:cNvPicPr>
            <a:picLocks noChangeAspect="1" noChangeArrowheads="1"/>
          </p:cNvPicPr>
          <p:nvPr/>
        </p:nvPicPr>
        <p:blipFill>
          <a:blip r:embed="rId2"/>
          <a:srcRect/>
          <a:stretch>
            <a:fillRect/>
          </a:stretch>
        </p:blipFill>
        <p:spPr bwMode="auto">
          <a:xfrm>
            <a:off x="3937000" y="838200"/>
            <a:ext cx="1709738" cy="19208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247650" y="304800"/>
            <a:ext cx="9664700" cy="914400"/>
          </a:xfrm>
        </p:spPr>
        <p:txBody>
          <a:bodyPr lIns="0" tIns="0" rIns="0" bIns="0" anchor="t"/>
          <a:lstStyle/>
          <a:p>
            <a:pPr eaLnBrk="1" hangingPunct="1">
              <a:lnSpc>
                <a:spcPct val="95000"/>
              </a:lnSpc>
            </a:pPr>
            <a:r>
              <a:rPr lang="en-US" sz="4300" smtClean="0">
                <a:solidFill>
                  <a:srgbClr val="000000"/>
                </a:solidFill>
                <a:latin typeface="Arial" charset="0"/>
              </a:rPr>
              <a:t>Dental Mouth guard</a:t>
            </a:r>
          </a:p>
        </p:txBody>
      </p:sp>
      <p:sp>
        <p:nvSpPr>
          <p:cNvPr id="3075" name="Rectangle 2"/>
          <p:cNvSpPr>
            <a:spLocks noGrp="1" noChangeArrowheads="1"/>
          </p:cNvSpPr>
          <p:nvPr>
            <p:ph type="body" idx="1"/>
          </p:nvPr>
        </p:nvSpPr>
        <p:spPr>
          <a:xfrm>
            <a:off x="660400" y="1600200"/>
            <a:ext cx="4648200" cy="5348288"/>
          </a:xfrm>
        </p:spPr>
        <p:txBody>
          <a:bodyPr lIns="0" tIns="0" rIns="0" bIns="0"/>
          <a:lstStyle/>
          <a:p>
            <a:pPr marL="0" indent="0" eaLnBrk="1" hangingPunct="1">
              <a:lnSpc>
                <a:spcPct val="95000"/>
              </a:lnSpc>
              <a:spcBef>
                <a:spcPct val="0"/>
              </a:spcBef>
              <a:buFontTx/>
              <a:buNone/>
            </a:pPr>
            <a:r>
              <a:rPr lang="en-US" sz="2900" smtClean="0">
                <a:solidFill>
                  <a:srgbClr val="000000"/>
                </a:solidFill>
                <a:latin typeface="Arial" charset="0"/>
              </a:rPr>
              <a:t>A mouth guard, usually a flexible piece of plastic that fits into the mouth, should be worn during all recreational and athletic activities to protect the mouth and teeth from serious injury - especially activities where there is contact or potential contact with another person, piece of equipment, or the ground.</a:t>
            </a:r>
          </a:p>
        </p:txBody>
      </p:sp>
      <p:pic>
        <p:nvPicPr>
          <p:cNvPr id="3076" name="Picture 4"/>
          <p:cNvPicPr>
            <a:picLocks noChangeAspect="1" noChangeArrowheads="1"/>
          </p:cNvPicPr>
          <p:nvPr/>
        </p:nvPicPr>
        <p:blipFill>
          <a:blip r:embed="rId2"/>
          <a:srcRect/>
          <a:stretch>
            <a:fillRect/>
          </a:stretch>
        </p:blipFill>
        <p:spPr bwMode="auto">
          <a:xfrm>
            <a:off x="5384800" y="2438400"/>
            <a:ext cx="4097338" cy="4038600"/>
          </a:xfrm>
          <a:prstGeom prst="rect">
            <a:avLst/>
          </a:prstGeom>
          <a:noFill/>
          <a:ln w="9525">
            <a:noFill/>
            <a:miter lim="800000"/>
            <a:headEnd/>
            <a:tailEnd/>
          </a:ln>
        </p:spPr>
      </p:pic>
      <p:pic>
        <p:nvPicPr>
          <p:cNvPr id="3077" name="Picture 5" descr="C:\Documents and Settings\Jim\My Documents\My Pictures\OHSAA.jpg"/>
          <p:cNvPicPr>
            <a:picLocks noChangeAspect="1" noChangeArrowheads="1"/>
          </p:cNvPicPr>
          <p:nvPr/>
        </p:nvPicPr>
        <p:blipFill>
          <a:blip r:embed="rId3"/>
          <a:srcRect/>
          <a:stretch>
            <a:fillRect/>
          </a:stretch>
        </p:blipFill>
        <p:spPr bwMode="auto">
          <a:xfrm>
            <a:off x="7747000" y="990600"/>
            <a:ext cx="1143000" cy="122713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79400" y="533400"/>
            <a:ext cx="9661525" cy="909638"/>
          </a:xfrm>
        </p:spPr>
        <p:txBody>
          <a:bodyPr lIns="0" tIns="0" rIns="0" bIns="0" anchor="t"/>
          <a:lstStyle/>
          <a:p>
            <a:pPr eaLnBrk="1" hangingPunct="1">
              <a:lnSpc>
                <a:spcPct val="95000"/>
              </a:lnSpc>
            </a:pPr>
            <a:r>
              <a:rPr lang="en-US" sz="3700" smtClean="0">
                <a:solidFill>
                  <a:srgbClr val="000000"/>
                </a:solidFill>
                <a:latin typeface="Arial" charset="0"/>
              </a:rPr>
              <a:t>Preventable Injuries using Mouth guards</a:t>
            </a:r>
          </a:p>
        </p:txBody>
      </p:sp>
      <p:sp>
        <p:nvSpPr>
          <p:cNvPr id="4099" name="Rectangle 2"/>
          <p:cNvSpPr>
            <a:spLocks noGrp="1" noChangeArrowheads="1"/>
          </p:cNvSpPr>
          <p:nvPr>
            <p:ph type="body" idx="1"/>
          </p:nvPr>
        </p:nvSpPr>
        <p:spPr>
          <a:xfrm>
            <a:off x="584200" y="1600200"/>
            <a:ext cx="8991600" cy="5181600"/>
          </a:xfrm>
        </p:spPr>
        <p:txBody>
          <a:bodyPr lIns="0" tIns="0" rIns="0" bIns="0"/>
          <a:lstStyle/>
          <a:p>
            <a:pPr marL="0" indent="0" eaLnBrk="1" hangingPunct="1">
              <a:lnSpc>
                <a:spcPct val="95000"/>
              </a:lnSpc>
              <a:spcBef>
                <a:spcPct val="0"/>
              </a:spcBef>
              <a:buFontTx/>
              <a:buNone/>
            </a:pPr>
            <a:r>
              <a:rPr lang="en-US" sz="2700" smtClean="0">
                <a:solidFill>
                  <a:srgbClr val="000000"/>
                </a:solidFill>
                <a:latin typeface="Arial" charset="0"/>
              </a:rPr>
              <a:t>Injuries to the teeth, mouth, and head may include the following, many of which could be prevented with proper and consistent use of a mouth guard:</a:t>
            </a:r>
            <a:endParaRPr lang="en-US" smtClean="0"/>
          </a:p>
          <a:p>
            <a:pPr marL="0" indent="0" eaLnBrk="1" hangingPunct="1">
              <a:lnSpc>
                <a:spcPct val="95000"/>
              </a:lnSpc>
              <a:spcBef>
                <a:spcPct val="0"/>
              </a:spcBef>
              <a:buFontTx/>
              <a:buNone/>
            </a:pPr>
            <a:endParaRPr lang="en-US" sz="2700" smtClean="0">
              <a:solidFill>
                <a:srgbClr val="000000"/>
              </a:solidFill>
              <a:latin typeface="Arial" charset="0"/>
            </a:endParaRPr>
          </a:p>
          <a:p>
            <a:pPr marL="457200" lvl="1" indent="-342900" eaLnBrk="1" hangingPunct="1">
              <a:lnSpc>
                <a:spcPct val="95000"/>
              </a:lnSpc>
              <a:spcBef>
                <a:spcPct val="0"/>
              </a:spcBef>
              <a:buClr>
                <a:srgbClr val="000000"/>
              </a:buClr>
              <a:buFontTx/>
              <a:buChar char="•"/>
            </a:pPr>
            <a:r>
              <a:rPr lang="en-US" sz="2100" smtClean="0">
                <a:solidFill>
                  <a:srgbClr val="000000"/>
                </a:solidFill>
                <a:latin typeface="Arial" charset="0"/>
              </a:rPr>
              <a:t>dislodged or knocked out tooth/teeth</a:t>
            </a:r>
            <a:endParaRPr lang="en-US" smtClean="0"/>
          </a:p>
          <a:p>
            <a:pPr marL="457200" lvl="1" indent="-342900" eaLnBrk="1" hangingPunct="1">
              <a:lnSpc>
                <a:spcPct val="95000"/>
              </a:lnSpc>
              <a:spcBef>
                <a:spcPct val="0"/>
              </a:spcBef>
              <a:buClr>
                <a:srgbClr val="000000"/>
              </a:buClr>
              <a:buFontTx/>
              <a:buChar char="•"/>
            </a:pPr>
            <a:r>
              <a:rPr lang="en-US" sz="2100" smtClean="0">
                <a:solidFill>
                  <a:srgbClr val="000000"/>
                </a:solidFill>
                <a:latin typeface="Arial" charset="0"/>
              </a:rPr>
              <a:t>concussion</a:t>
            </a:r>
            <a:endParaRPr lang="en-US" smtClean="0"/>
          </a:p>
          <a:p>
            <a:pPr marL="457200" lvl="1" indent="-342900" eaLnBrk="1" hangingPunct="1">
              <a:lnSpc>
                <a:spcPct val="95000"/>
              </a:lnSpc>
              <a:spcBef>
                <a:spcPct val="0"/>
              </a:spcBef>
              <a:buClr>
                <a:srgbClr val="000000"/>
              </a:buClr>
              <a:buFontTx/>
              <a:buChar char="•"/>
            </a:pPr>
            <a:r>
              <a:rPr lang="en-US" sz="2100" smtClean="0">
                <a:solidFill>
                  <a:srgbClr val="000000"/>
                </a:solidFill>
                <a:latin typeface="Arial" charset="0"/>
              </a:rPr>
              <a:t>cerebral hemorrhage</a:t>
            </a:r>
            <a:endParaRPr lang="en-US" smtClean="0"/>
          </a:p>
          <a:p>
            <a:pPr marL="457200" lvl="1" indent="-342900" eaLnBrk="1" hangingPunct="1">
              <a:lnSpc>
                <a:spcPct val="95000"/>
              </a:lnSpc>
              <a:spcBef>
                <a:spcPct val="0"/>
              </a:spcBef>
              <a:buClr>
                <a:srgbClr val="000000"/>
              </a:buClr>
              <a:buFontTx/>
              <a:buChar char="•"/>
            </a:pPr>
            <a:r>
              <a:rPr lang="en-US" sz="2100" smtClean="0">
                <a:solidFill>
                  <a:srgbClr val="000000"/>
                </a:solidFill>
                <a:latin typeface="Arial" charset="0"/>
              </a:rPr>
              <a:t>broken or chipped teeth</a:t>
            </a:r>
            <a:endParaRPr lang="en-US" smtClean="0"/>
          </a:p>
          <a:p>
            <a:pPr marL="457200" lvl="1" indent="-342900" eaLnBrk="1" hangingPunct="1">
              <a:lnSpc>
                <a:spcPct val="95000"/>
              </a:lnSpc>
              <a:spcBef>
                <a:spcPct val="0"/>
              </a:spcBef>
              <a:buClr>
                <a:srgbClr val="000000"/>
              </a:buClr>
              <a:buFontTx/>
              <a:buChar char="•"/>
            </a:pPr>
            <a:r>
              <a:rPr lang="en-US" sz="2100" smtClean="0">
                <a:solidFill>
                  <a:srgbClr val="000000"/>
                </a:solidFill>
                <a:latin typeface="Arial" charset="0"/>
              </a:rPr>
              <a:t>bitten or lacerated tongue and/or lip</a:t>
            </a:r>
            <a:endParaRPr lang="en-US" smtClean="0"/>
          </a:p>
          <a:p>
            <a:pPr marL="457200" lvl="1" indent="-342900" eaLnBrk="1" hangingPunct="1">
              <a:lnSpc>
                <a:spcPct val="95000"/>
              </a:lnSpc>
              <a:spcBef>
                <a:spcPct val="0"/>
              </a:spcBef>
              <a:buClr>
                <a:srgbClr val="000000"/>
              </a:buClr>
              <a:buFontTx/>
              <a:buChar char="•"/>
            </a:pPr>
            <a:r>
              <a:rPr lang="en-US" sz="2100" smtClean="0">
                <a:solidFill>
                  <a:srgbClr val="000000"/>
                </a:solidFill>
                <a:latin typeface="Arial" charset="0"/>
              </a:rPr>
              <a:t>objects caught/lodged between the teeth</a:t>
            </a:r>
            <a:endParaRPr lang="en-US" smtClean="0"/>
          </a:p>
          <a:p>
            <a:pPr marL="457200" lvl="1" indent="-342900" eaLnBrk="1" hangingPunct="1">
              <a:lnSpc>
                <a:spcPct val="95000"/>
              </a:lnSpc>
              <a:spcBef>
                <a:spcPct val="0"/>
              </a:spcBef>
              <a:buClr>
                <a:srgbClr val="000000"/>
              </a:buClr>
              <a:buFontTx/>
              <a:buChar char="•"/>
            </a:pPr>
            <a:r>
              <a:rPr lang="en-US" sz="2100" smtClean="0">
                <a:solidFill>
                  <a:srgbClr val="000000"/>
                </a:solidFill>
                <a:latin typeface="Arial" charset="0"/>
              </a:rPr>
              <a:t>jaw fracture</a:t>
            </a:r>
          </a:p>
        </p:txBody>
      </p:sp>
      <p:pic>
        <p:nvPicPr>
          <p:cNvPr id="4100" name="Picture 4"/>
          <p:cNvPicPr>
            <a:picLocks noChangeAspect="1" noChangeArrowheads="1"/>
          </p:cNvPicPr>
          <p:nvPr/>
        </p:nvPicPr>
        <p:blipFill>
          <a:blip r:embed="rId2"/>
          <a:srcRect/>
          <a:stretch>
            <a:fillRect/>
          </a:stretch>
        </p:blipFill>
        <p:spPr bwMode="auto">
          <a:xfrm>
            <a:off x="6586538" y="3352800"/>
            <a:ext cx="2932112" cy="1938338"/>
          </a:xfrm>
          <a:prstGeom prst="rect">
            <a:avLst/>
          </a:prstGeom>
          <a:noFill/>
          <a:ln w="9525">
            <a:noFill/>
            <a:miter lim="800000"/>
            <a:headEnd/>
            <a:tailEnd/>
          </a:ln>
        </p:spPr>
      </p:pic>
      <p:sp>
        <p:nvSpPr>
          <p:cNvPr id="4101" name="Text Box 5"/>
          <p:cNvSpPr txBox="1">
            <a:spLocks noChangeArrowheads="1"/>
          </p:cNvSpPr>
          <p:nvPr/>
        </p:nvSpPr>
        <p:spPr bwMode="auto">
          <a:xfrm>
            <a:off x="44450" y="7213600"/>
            <a:ext cx="4694238" cy="238125"/>
          </a:xfrm>
          <a:prstGeom prst="rect">
            <a:avLst/>
          </a:prstGeom>
          <a:noFill/>
          <a:ln w="9525">
            <a:noFill/>
            <a:miter lim="800000"/>
            <a:headEnd/>
            <a:tailEnd/>
          </a:ln>
        </p:spPr>
        <p:txBody>
          <a:bodyPr lIns="0" tIns="0" rIns="0" bIns="0">
            <a:spAutoFit/>
          </a:bodyPr>
          <a:lstStyle/>
          <a:p>
            <a:pPr>
              <a:lnSpc>
                <a:spcPct val="95000"/>
              </a:lnSpc>
            </a:pPr>
            <a:r>
              <a:rPr lang="en-US" sz="1300">
                <a:solidFill>
                  <a:srgbClr val="000000"/>
                </a:solidFill>
                <a:latin typeface="Arial" charset="0"/>
              </a:rPr>
              <a:t>Ohio State University College of Dentistry: </a:t>
            </a:r>
            <a:r>
              <a:rPr lang="en-US" sz="1300" i="1">
                <a:solidFill>
                  <a:srgbClr val="000000"/>
                </a:solidFill>
                <a:latin typeface="Arial" charset="0"/>
              </a:rPr>
              <a:t>www.dent.osu.edu</a:t>
            </a:r>
          </a:p>
        </p:txBody>
      </p:sp>
      <p:sp>
        <p:nvSpPr>
          <p:cNvPr id="4102" name="Text Box 6"/>
          <p:cNvSpPr txBox="1">
            <a:spLocks noChangeArrowheads="1"/>
          </p:cNvSpPr>
          <p:nvPr/>
        </p:nvSpPr>
        <p:spPr bwMode="auto">
          <a:xfrm>
            <a:off x="6545263" y="5384800"/>
            <a:ext cx="2916237" cy="579438"/>
          </a:xfrm>
          <a:prstGeom prst="rect">
            <a:avLst/>
          </a:prstGeom>
          <a:noFill/>
          <a:ln w="9525">
            <a:noFill/>
            <a:miter lim="800000"/>
            <a:headEnd/>
            <a:tailEnd/>
          </a:ln>
        </p:spPr>
        <p:txBody>
          <a:bodyPr lIns="0" tIns="0" rIns="0" bIns="0">
            <a:spAutoFit/>
          </a:bodyPr>
          <a:lstStyle/>
          <a:p>
            <a:pPr algn="ctr">
              <a:lnSpc>
                <a:spcPct val="95000"/>
              </a:lnSpc>
            </a:pPr>
            <a:r>
              <a:rPr lang="en-US" sz="1300" b="1" i="1">
                <a:solidFill>
                  <a:srgbClr val="000000"/>
                </a:solidFill>
                <a:latin typeface="Arial" charset="0"/>
              </a:rPr>
              <a:t>Do you think this athlete may also have signs of a concussion?</a:t>
            </a:r>
          </a:p>
        </p:txBody>
      </p:sp>
      <p:pic>
        <p:nvPicPr>
          <p:cNvPr id="4103" name="Picture 7" descr="C:\Documents and Settings\Jim\My Documents\My Pictures\OHSAA.jpg"/>
          <p:cNvPicPr>
            <a:picLocks noChangeAspect="1" noChangeArrowheads="1"/>
          </p:cNvPicPr>
          <p:nvPr/>
        </p:nvPicPr>
        <p:blipFill>
          <a:blip r:embed="rId3"/>
          <a:srcRect/>
          <a:stretch>
            <a:fillRect/>
          </a:stretch>
        </p:blipFill>
        <p:spPr bwMode="auto">
          <a:xfrm>
            <a:off x="4394200" y="5486400"/>
            <a:ext cx="995363" cy="10699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279400" y="914400"/>
            <a:ext cx="9664700" cy="914400"/>
          </a:xfrm>
        </p:spPr>
        <p:txBody>
          <a:bodyPr lIns="0" tIns="0" rIns="0" bIns="0" anchor="t"/>
          <a:lstStyle/>
          <a:p>
            <a:pPr algn="l" eaLnBrk="1" hangingPunct="1">
              <a:lnSpc>
                <a:spcPct val="95000"/>
              </a:lnSpc>
            </a:pPr>
            <a:r>
              <a:rPr lang="en-US" sz="4300" smtClean="0">
                <a:solidFill>
                  <a:srgbClr val="0000FF"/>
                </a:solidFill>
                <a:latin typeface="Arial" charset="0"/>
              </a:rPr>
              <a:t>  2011-12 NFHS Wrestling Rule</a:t>
            </a:r>
          </a:p>
        </p:txBody>
      </p:sp>
      <p:sp>
        <p:nvSpPr>
          <p:cNvPr id="5123" name="Rectangle 2"/>
          <p:cNvSpPr>
            <a:spLocks noGrp="1" noChangeArrowheads="1"/>
          </p:cNvSpPr>
          <p:nvPr>
            <p:ph type="body" idx="1"/>
          </p:nvPr>
        </p:nvSpPr>
        <p:spPr>
          <a:xfrm>
            <a:off x="508000" y="2286000"/>
            <a:ext cx="9251950" cy="4495800"/>
          </a:xfrm>
        </p:spPr>
        <p:txBody>
          <a:bodyPr lIns="0" tIns="0" rIns="0" bIns="0"/>
          <a:lstStyle/>
          <a:p>
            <a:pPr marL="0" indent="0" eaLnBrk="1" hangingPunct="1">
              <a:lnSpc>
                <a:spcPct val="95000"/>
              </a:lnSpc>
              <a:spcBef>
                <a:spcPct val="0"/>
              </a:spcBef>
              <a:buFontTx/>
              <a:buNone/>
            </a:pPr>
            <a:r>
              <a:rPr lang="en-US" sz="2400" b="1" smtClean="0">
                <a:solidFill>
                  <a:srgbClr val="000000"/>
                </a:solidFill>
                <a:latin typeface="Arial" charset="0"/>
              </a:rPr>
              <a:t>Rule 4.2.6 (page 17)</a:t>
            </a:r>
            <a:endParaRPr lang="en-US" sz="2400" b="1" smtClean="0"/>
          </a:p>
          <a:p>
            <a:pPr marL="0" indent="0" eaLnBrk="1" hangingPunct="1">
              <a:lnSpc>
                <a:spcPct val="95000"/>
              </a:lnSpc>
              <a:spcBef>
                <a:spcPct val="0"/>
              </a:spcBef>
              <a:buFontTx/>
              <a:buNone/>
            </a:pPr>
            <a:r>
              <a:rPr lang="en-US" sz="2100" smtClean="0">
                <a:solidFill>
                  <a:srgbClr val="000000"/>
                </a:solidFill>
                <a:latin typeface="Arial" charset="0"/>
              </a:rPr>
              <a:t>    Each contestant who has braces or has a special orthodontic device on his or her teeth, shall be required to wear a tooth and mouth protector.  A tooth and mouth protector (intraoral) shall include an occlusal (protecting and separating the biting surfaces) and a labial (protecting the teeth and supporting structures) portion and cover the teeth and all areas of the braces or special orthodontic device with adequate thickness.  This would include upper and lower teeth if devices are present on both.  It is recommended the protector be properly fitted and:  </a:t>
            </a:r>
            <a:endParaRPr lang="en-US" smtClean="0"/>
          </a:p>
          <a:p>
            <a:pPr marL="0" indent="0" eaLnBrk="1" hangingPunct="1">
              <a:lnSpc>
                <a:spcPct val="95000"/>
              </a:lnSpc>
              <a:spcBef>
                <a:spcPct val="0"/>
              </a:spcBef>
              <a:buFontTx/>
              <a:buNone/>
            </a:pPr>
            <a:r>
              <a:rPr lang="en-US" sz="2100" smtClean="0">
                <a:solidFill>
                  <a:srgbClr val="000000"/>
                </a:solidFill>
                <a:latin typeface="Arial" charset="0"/>
              </a:rPr>
              <a:t>    a.  Constructed from a model made from an impression of the individual's teeth and braces or special orthodontic device.</a:t>
            </a:r>
            <a:endParaRPr lang="en-US" smtClean="0"/>
          </a:p>
          <a:p>
            <a:pPr marL="0" indent="0" eaLnBrk="1" hangingPunct="1">
              <a:lnSpc>
                <a:spcPct val="95000"/>
              </a:lnSpc>
              <a:spcBef>
                <a:spcPct val="0"/>
              </a:spcBef>
              <a:buFontTx/>
              <a:buNone/>
            </a:pPr>
            <a:r>
              <a:rPr lang="en-US" sz="2100" smtClean="0">
                <a:solidFill>
                  <a:srgbClr val="000000"/>
                </a:solidFill>
                <a:latin typeface="Arial" charset="0"/>
              </a:rPr>
              <a:t>    b.  Constructed and fitted to the individual by impressing the teeth and braces or special orthodontic device into the tooth and mouth protector itself.</a:t>
            </a:r>
          </a:p>
        </p:txBody>
      </p:sp>
      <p:pic>
        <p:nvPicPr>
          <p:cNvPr id="5124" name="Picture 7" descr="C:\Documents and Settings\Jim\My Documents\My Pictures\OHSAA.jpg"/>
          <p:cNvPicPr>
            <a:picLocks noChangeAspect="1" noChangeArrowheads="1"/>
          </p:cNvPicPr>
          <p:nvPr/>
        </p:nvPicPr>
        <p:blipFill>
          <a:blip r:embed="rId2"/>
          <a:srcRect/>
          <a:stretch>
            <a:fillRect/>
          </a:stretch>
        </p:blipFill>
        <p:spPr bwMode="auto">
          <a:xfrm>
            <a:off x="8356600" y="1143000"/>
            <a:ext cx="995363" cy="10699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247650" y="304800"/>
            <a:ext cx="9664700" cy="914400"/>
          </a:xfrm>
        </p:spPr>
        <p:txBody>
          <a:bodyPr lIns="0" tIns="0" rIns="0" bIns="0" anchor="t"/>
          <a:lstStyle/>
          <a:p>
            <a:pPr eaLnBrk="1" hangingPunct="1">
              <a:lnSpc>
                <a:spcPct val="95000"/>
              </a:lnSpc>
            </a:pPr>
            <a:r>
              <a:rPr lang="en-US" sz="4300" smtClean="0">
                <a:solidFill>
                  <a:srgbClr val="000000"/>
                </a:solidFill>
                <a:latin typeface="Arial" charset="0"/>
              </a:rPr>
              <a:t>Mouth guard Examples (</a:t>
            </a:r>
            <a:r>
              <a:rPr lang="en-US" sz="4300" smtClean="0">
                <a:solidFill>
                  <a:srgbClr val="006600"/>
                </a:solidFill>
                <a:latin typeface="Arial" charset="0"/>
              </a:rPr>
              <a:t>Legal</a:t>
            </a:r>
            <a:r>
              <a:rPr lang="en-US" sz="4300" smtClean="0">
                <a:solidFill>
                  <a:srgbClr val="000000"/>
                </a:solidFill>
                <a:latin typeface="Arial" charset="0"/>
              </a:rPr>
              <a:t>)</a:t>
            </a:r>
          </a:p>
        </p:txBody>
      </p:sp>
      <p:pic>
        <p:nvPicPr>
          <p:cNvPr id="6147" name="Picture 4"/>
          <p:cNvPicPr>
            <a:picLocks noChangeAspect="1" noChangeArrowheads="1"/>
          </p:cNvPicPr>
          <p:nvPr/>
        </p:nvPicPr>
        <p:blipFill>
          <a:blip r:embed="rId2"/>
          <a:srcRect/>
          <a:stretch>
            <a:fillRect/>
          </a:stretch>
        </p:blipFill>
        <p:spPr bwMode="auto">
          <a:xfrm>
            <a:off x="304800" y="1411288"/>
            <a:ext cx="4978400" cy="3859212"/>
          </a:xfrm>
          <a:prstGeom prst="rect">
            <a:avLst/>
          </a:prstGeom>
          <a:noFill/>
          <a:ln w="9525">
            <a:noFill/>
            <a:miter lim="800000"/>
            <a:headEnd/>
            <a:tailEnd/>
          </a:ln>
        </p:spPr>
      </p:pic>
      <p:sp>
        <p:nvSpPr>
          <p:cNvPr id="6148" name="Text Box 5"/>
          <p:cNvSpPr txBox="1">
            <a:spLocks noChangeArrowheads="1"/>
          </p:cNvSpPr>
          <p:nvPr/>
        </p:nvSpPr>
        <p:spPr bwMode="auto">
          <a:xfrm>
            <a:off x="247650" y="5384800"/>
            <a:ext cx="5000625" cy="614363"/>
          </a:xfrm>
          <a:prstGeom prst="rect">
            <a:avLst/>
          </a:prstGeom>
          <a:noFill/>
          <a:ln w="9525">
            <a:noFill/>
            <a:miter lim="800000"/>
            <a:headEnd/>
            <a:tailEnd/>
          </a:ln>
        </p:spPr>
        <p:txBody>
          <a:bodyPr lIns="0" tIns="0" rIns="0" bIns="0">
            <a:spAutoFit/>
          </a:bodyPr>
          <a:lstStyle/>
          <a:p>
            <a:pPr>
              <a:lnSpc>
                <a:spcPct val="95000"/>
              </a:lnSpc>
            </a:pPr>
            <a:r>
              <a:rPr lang="en-US" sz="2600">
                <a:solidFill>
                  <a:srgbClr val="000000"/>
                </a:solidFill>
                <a:latin typeface="Arial" charset="0"/>
              </a:rPr>
              <a:t>Under amour Brand Mouth guard</a:t>
            </a:r>
            <a:endParaRPr lang="en-US" sz="2600"/>
          </a:p>
          <a:p>
            <a:pPr algn="ctr">
              <a:lnSpc>
                <a:spcPct val="95000"/>
              </a:lnSpc>
            </a:pPr>
            <a:r>
              <a:rPr lang="en-US" sz="1600">
                <a:solidFill>
                  <a:srgbClr val="000000"/>
                </a:solidFill>
                <a:latin typeface="Arial" charset="0"/>
              </a:rPr>
              <a:t>(legal for only upper braces)</a:t>
            </a:r>
          </a:p>
        </p:txBody>
      </p:sp>
      <p:sp>
        <p:nvSpPr>
          <p:cNvPr id="6149" name="Text Box 6"/>
          <p:cNvSpPr txBox="1">
            <a:spLocks noChangeArrowheads="1"/>
          </p:cNvSpPr>
          <p:nvPr/>
        </p:nvSpPr>
        <p:spPr bwMode="auto">
          <a:xfrm>
            <a:off x="5734050" y="5384800"/>
            <a:ext cx="4129088" cy="628650"/>
          </a:xfrm>
          <a:prstGeom prst="rect">
            <a:avLst/>
          </a:prstGeom>
          <a:noFill/>
          <a:ln w="9525">
            <a:noFill/>
            <a:miter lim="800000"/>
            <a:headEnd/>
            <a:tailEnd/>
          </a:ln>
        </p:spPr>
        <p:txBody>
          <a:bodyPr lIns="0" tIns="0" rIns="0" bIns="0">
            <a:spAutoFit/>
          </a:bodyPr>
          <a:lstStyle/>
          <a:p>
            <a:pPr>
              <a:lnSpc>
                <a:spcPct val="95000"/>
              </a:lnSpc>
            </a:pPr>
            <a:r>
              <a:rPr lang="en-US" sz="2700">
                <a:solidFill>
                  <a:srgbClr val="000000"/>
                </a:solidFill>
                <a:latin typeface="Arial" charset="0"/>
              </a:rPr>
              <a:t>Boil and Bite Mouth guard</a:t>
            </a:r>
            <a:endParaRPr lang="en-US"/>
          </a:p>
          <a:p>
            <a:pPr algn="ctr">
              <a:lnSpc>
                <a:spcPct val="95000"/>
              </a:lnSpc>
            </a:pPr>
            <a:r>
              <a:rPr lang="en-US" sz="1600">
                <a:solidFill>
                  <a:srgbClr val="000000"/>
                </a:solidFill>
                <a:latin typeface="Arial" charset="0"/>
              </a:rPr>
              <a:t>(legal for upper and lower braces)</a:t>
            </a:r>
          </a:p>
        </p:txBody>
      </p:sp>
      <p:pic>
        <p:nvPicPr>
          <p:cNvPr id="6150" name="Picture 7"/>
          <p:cNvPicPr>
            <a:picLocks noChangeAspect="1" noChangeArrowheads="1"/>
          </p:cNvPicPr>
          <p:nvPr/>
        </p:nvPicPr>
        <p:blipFill>
          <a:blip r:embed="rId3"/>
          <a:srcRect/>
          <a:stretch>
            <a:fillRect/>
          </a:stretch>
        </p:blipFill>
        <p:spPr bwMode="auto">
          <a:xfrm>
            <a:off x="5613400" y="2819400"/>
            <a:ext cx="4041775" cy="2438400"/>
          </a:xfrm>
          <a:prstGeom prst="rect">
            <a:avLst/>
          </a:prstGeom>
          <a:noFill/>
          <a:ln w="9525">
            <a:noFill/>
            <a:miter lim="800000"/>
            <a:headEnd/>
            <a:tailEnd/>
          </a:ln>
        </p:spPr>
      </p:pic>
      <p:sp>
        <p:nvSpPr>
          <p:cNvPr id="6151" name="Text Box 8"/>
          <p:cNvSpPr txBox="1">
            <a:spLocks noChangeArrowheads="1"/>
          </p:cNvSpPr>
          <p:nvPr/>
        </p:nvSpPr>
        <p:spPr bwMode="auto">
          <a:xfrm>
            <a:off x="44450" y="7315200"/>
            <a:ext cx="7418388" cy="190500"/>
          </a:xfrm>
          <a:prstGeom prst="rect">
            <a:avLst/>
          </a:prstGeom>
          <a:noFill/>
          <a:ln w="9525">
            <a:noFill/>
            <a:miter lim="800000"/>
            <a:headEnd/>
            <a:tailEnd/>
          </a:ln>
        </p:spPr>
        <p:txBody>
          <a:bodyPr lIns="0" tIns="0" rIns="0" bIns="0">
            <a:spAutoFit/>
          </a:bodyPr>
          <a:lstStyle/>
          <a:p>
            <a:pPr>
              <a:lnSpc>
                <a:spcPct val="95000"/>
              </a:lnSpc>
            </a:pPr>
            <a:r>
              <a:rPr lang="en-US" sz="1300" i="1">
                <a:solidFill>
                  <a:srgbClr val="000000"/>
                </a:solidFill>
                <a:latin typeface="Arial" charset="0"/>
              </a:rPr>
              <a:t>www.underarmour.com </a:t>
            </a:r>
          </a:p>
        </p:txBody>
      </p:sp>
      <p:pic>
        <p:nvPicPr>
          <p:cNvPr id="6152" name="Picture 8" descr="C:\Documents and Settings\Jim\My Documents\My Pictures\OHSAA.jpg"/>
          <p:cNvPicPr>
            <a:picLocks noChangeAspect="1" noChangeArrowheads="1"/>
          </p:cNvPicPr>
          <p:nvPr/>
        </p:nvPicPr>
        <p:blipFill>
          <a:blip r:embed="rId4"/>
          <a:srcRect/>
          <a:stretch>
            <a:fillRect/>
          </a:stretch>
        </p:blipFill>
        <p:spPr bwMode="auto">
          <a:xfrm>
            <a:off x="7442200" y="1524000"/>
            <a:ext cx="1149350" cy="12350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247650" y="304800"/>
            <a:ext cx="9664700" cy="914400"/>
          </a:xfrm>
        </p:spPr>
        <p:txBody>
          <a:bodyPr lIns="0" tIns="0" rIns="0" bIns="0" anchor="t"/>
          <a:lstStyle/>
          <a:p>
            <a:pPr eaLnBrk="1" hangingPunct="1">
              <a:lnSpc>
                <a:spcPct val="95000"/>
              </a:lnSpc>
            </a:pPr>
            <a:r>
              <a:rPr lang="en-US" sz="4300" smtClean="0">
                <a:solidFill>
                  <a:srgbClr val="000000"/>
                </a:solidFill>
                <a:latin typeface="Arial" charset="0"/>
              </a:rPr>
              <a:t>Mouth guard Examples (</a:t>
            </a:r>
            <a:r>
              <a:rPr lang="en-US" sz="4300" smtClean="0">
                <a:solidFill>
                  <a:srgbClr val="FF0000"/>
                </a:solidFill>
                <a:latin typeface="Arial" charset="0"/>
              </a:rPr>
              <a:t>Illegal</a:t>
            </a:r>
            <a:r>
              <a:rPr lang="en-US" sz="4300" smtClean="0">
                <a:solidFill>
                  <a:srgbClr val="000000"/>
                </a:solidFill>
                <a:latin typeface="Arial" charset="0"/>
              </a:rPr>
              <a:t>)</a:t>
            </a:r>
          </a:p>
        </p:txBody>
      </p:sp>
      <p:pic>
        <p:nvPicPr>
          <p:cNvPr id="7171" name="Picture 4"/>
          <p:cNvPicPr>
            <a:picLocks noChangeAspect="1" noChangeArrowheads="1"/>
          </p:cNvPicPr>
          <p:nvPr/>
        </p:nvPicPr>
        <p:blipFill>
          <a:blip r:embed="rId2"/>
          <a:srcRect/>
          <a:stretch>
            <a:fillRect/>
          </a:stretch>
        </p:blipFill>
        <p:spPr bwMode="auto">
          <a:xfrm>
            <a:off x="406400" y="2336800"/>
            <a:ext cx="4492625" cy="2873375"/>
          </a:xfrm>
          <a:prstGeom prst="rect">
            <a:avLst/>
          </a:prstGeom>
          <a:noFill/>
          <a:ln w="9525">
            <a:noFill/>
            <a:miter lim="800000"/>
            <a:headEnd/>
            <a:tailEnd/>
          </a:ln>
        </p:spPr>
      </p:pic>
      <p:sp>
        <p:nvSpPr>
          <p:cNvPr id="7172" name="Text Box 5"/>
          <p:cNvSpPr txBox="1">
            <a:spLocks noChangeArrowheads="1"/>
          </p:cNvSpPr>
          <p:nvPr/>
        </p:nvSpPr>
        <p:spPr bwMode="auto">
          <a:xfrm>
            <a:off x="146050" y="7315200"/>
            <a:ext cx="6618288" cy="330200"/>
          </a:xfrm>
          <a:prstGeom prst="rect">
            <a:avLst/>
          </a:prstGeom>
          <a:noFill/>
          <a:ln w="9525">
            <a:noFill/>
            <a:miter lim="800000"/>
            <a:headEnd/>
            <a:tailEnd/>
          </a:ln>
        </p:spPr>
        <p:txBody>
          <a:bodyPr lIns="0" tIns="0" rIns="0" bIns="0">
            <a:spAutoFit/>
          </a:bodyPr>
          <a:lstStyle/>
          <a:p>
            <a:pPr>
              <a:lnSpc>
                <a:spcPct val="95000"/>
              </a:lnSpc>
            </a:pPr>
            <a:r>
              <a:rPr lang="en-US" sz="1300" i="1">
                <a:solidFill>
                  <a:srgbClr val="000000"/>
                </a:solidFill>
                <a:latin typeface="Arial" charset="0"/>
              </a:rPr>
              <a:t>www.orthotechnology.com</a:t>
            </a:r>
          </a:p>
        </p:txBody>
      </p:sp>
      <p:pic>
        <p:nvPicPr>
          <p:cNvPr id="7173" name="Picture 6"/>
          <p:cNvPicPr>
            <a:picLocks noChangeAspect="1" noChangeArrowheads="1"/>
          </p:cNvPicPr>
          <p:nvPr/>
        </p:nvPicPr>
        <p:blipFill>
          <a:blip r:embed="rId3"/>
          <a:srcRect/>
          <a:stretch>
            <a:fillRect/>
          </a:stretch>
        </p:blipFill>
        <p:spPr bwMode="auto">
          <a:xfrm>
            <a:off x="5181600" y="1625600"/>
            <a:ext cx="4244975" cy="2003425"/>
          </a:xfrm>
          <a:prstGeom prst="rect">
            <a:avLst/>
          </a:prstGeom>
          <a:noFill/>
          <a:ln w="9525">
            <a:noFill/>
            <a:miter lim="800000"/>
            <a:headEnd/>
            <a:tailEnd/>
          </a:ln>
        </p:spPr>
      </p:pic>
      <p:pic>
        <p:nvPicPr>
          <p:cNvPr id="7174" name="Picture 7"/>
          <p:cNvPicPr>
            <a:picLocks noChangeAspect="1" noChangeArrowheads="1"/>
          </p:cNvPicPr>
          <p:nvPr/>
        </p:nvPicPr>
        <p:blipFill>
          <a:blip r:embed="rId4"/>
          <a:srcRect/>
          <a:stretch>
            <a:fillRect/>
          </a:stretch>
        </p:blipFill>
        <p:spPr bwMode="auto">
          <a:xfrm>
            <a:off x="7924800" y="3556000"/>
            <a:ext cx="1517650" cy="1384300"/>
          </a:xfrm>
          <a:prstGeom prst="rect">
            <a:avLst/>
          </a:prstGeom>
          <a:noFill/>
          <a:ln w="9525">
            <a:noFill/>
            <a:miter lim="800000"/>
            <a:headEnd/>
            <a:tailEnd/>
          </a:ln>
        </p:spPr>
      </p:pic>
      <p:pic>
        <p:nvPicPr>
          <p:cNvPr id="7175" name="Picture 8"/>
          <p:cNvPicPr>
            <a:picLocks noChangeAspect="1" noChangeArrowheads="1"/>
          </p:cNvPicPr>
          <p:nvPr/>
        </p:nvPicPr>
        <p:blipFill>
          <a:blip r:embed="rId5"/>
          <a:srcRect/>
          <a:stretch>
            <a:fillRect/>
          </a:stretch>
        </p:blipFill>
        <p:spPr bwMode="auto">
          <a:xfrm>
            <a:off x="5381625" y="3660775"/>
            <a:ext cx="1384300" cy="1025525"/>
          </a:xfrm>
          <a:prstGeom prst="rect">
            <a:avLst/>
          </a:prstGeom>
          <a:noFill/>
          <a:ln w="9525">
            <a:noFill/>
            <a:miter lim="800000"/>
            <a:headEnd/>
            <a:tailEnd/>
          </a:ln>
        </p:spPr>
      </p:pic>
      <p:sp>
        <p:nvSpPr>
          <p:cNvPr id="7176" name="Text Box 9"/>
          <p:cNvSpPr txBox="1">
            <a:spLocks noChangeArrowheads="1"/>
          </p:cNvSpPr>
          <p:nvPr/>
        </p:nvSpPr>
        <p:spPr bwMode="auto">
          <a:xfrm>
            <a:off x="5224463" y="4678363"/>
            <a:ext cx="1992312" cy="395287"/>
          </a:xfrm>
          <a:prstGeom prst="rect">
            <a:avLst/>
          </a:prstGeom>
          <a:noFill/>
          <a:ln w="9525">
            <a:noFill/>
            <a:miter lim="800000"/>
            <a:headEnd/>
            <a:tailEnd/>
          </a:ln>
        </p:spPr>
        <p:txBody>
          <a:bodyPr lIns="0" tIns="0" rIns="0" bIns="0">
            <a:spAutoFit/>
          </a:bodyPr>
          <a:lstStyle/>
          <a:p>
            <a:pPr>
              <a:lnSpc>
                <a:spcPct val="95000"/>
              </a:lnSpc>
            </a:pPr>
            <a:r>
              <a:rPr lang="en-US" sz="900" b="1">
                <a:solidFill>
                  <a:srgbClr val="0000FF"/>
                </a:solidFill>
                <a:latin typeface="Arial" charset="0"/>
              </a:rPr>
              <a:t>Comfort Cover is ideal for contact sports where a mouth guard is excessive</a:t>
            </a:r>
          </a:p>
        </p:txBody>
      </p:sp>
      <p:sp>
        <p:nvSpPr>
          <p:cNvPr id="7177" name="Text Box 10"/>
          <p:cNvSpPr txBox="1">
            <a:spLocks noChangeArrowheads="1"/>
          </p:cNvSpPr>
          <p:nvPr/>
        </p:nvSpPr>
        <p:spPr bwMode="auto">
          <a:xfrm>
            <a:off x="7766050" y="4775200"/>
            <a:ext cx="1990725" cy="476250"/>
          </a:xfrm>
          <a:prstGeom prst="rect">
            <a:avLst/>
          </a:prstGeom>
          <a:noFill/>
          <a:ln w="9525">
            <a:noFill/>
            <a:miter lim="800000"/>
            <a:headEnd/>
            <a:tailEnd/>
          </a:ln>
        </p:spPr>
        <p:txBody>
          <a:bodyPr lIns="0" tIns="0" rIns="0" bIns="0">
            <a:spAutoFit/>
          </a:bodyPr>
          <a:lstStyle/>
          <a:p>
            <a:pPr>
              <a:lnSpc>
                <a:spcPct val="95000"/>
              </a:lnSpc>
            </a:pPr>
            <a:r>
              <a:rPr lang="en-US" sz="900" b="1">
                <a:solidFill>
                  <a:srgbClr val="0000FF"/>
                </a:solidFill>
                <a:latin typeface="Arial" charset="0"/>
              </a:rPr>
              <a:t>Perfect for patients involved in light contact sports</a:t>
            </a:r>
          </a:p>
        </p:txBody>
      </p:sp>
      <p:sp>
        <p:nvSpPr>
          <p:cNvPr id="7178" name="Text Box 11"/>
          <p:cNvSpPr txBox="1">
            <a:spLocks noChangeArrowheads="1"/>
          </p:cNvSpPr>
          <p:nvPr/>
        </p:nvSpPr>
        <p:spPr bwMode="auto">
          <a:xfrm>
            <a:off x="349250" y="5181600"/>
            <a:ext cx="4229100" cy="2255838"/>
          </a:xfrm>
          <a:prstGeom prst="rect">
            <a:avLst/>
          </a:prstGeom>
          <a:noFill/>
          <a:ln w="9525">
            <a:noFill/>
            <a:miter lim="800000"/>
            <a:headEnd/>
            <a:tailEnd/>
          </a:ln>
        </p:spPr>
        <p:txBody>
          <a:bodyPr lIns="0" tIns="0" rIns="0" bIns="0">
            <a:spAutoFit/>
          </a:bodyPr>
          <a:lstStyle/>
          <a:p>
            <a:pPr algn="ctr">
              <a:lnSpc>
                <a:spcPct val="95000"/>
              </a:lnSpc>
            </a:pPr>
            <a:endParaRPr lang="en-US" u="sng">
              <a:solidFill>
                <a:srgbClr val="0000FF"/>
              </a:solidFill>
              <a:latin typeface="Arial" charset="0"/>
            </a:endParaRPr>
          </a:p>
          <a:p>
            <a:pPr algn="ctr">
              <a:lnSpc>
                <a:spcPct val="95000"/>
              </a:lnSpc>
            </a:pPr>
            <a:r>
              <a:rPr lang="en-US" sz="1600">
                <a:solidFill>
                  <a:srgbClr val="000000"/>
                </a:solidFill>
                <a:latin typeface="Arial" charset="0"/>
              </a:rPr>
              <a:t>• A must for musicians</a:t>
            </a:r>
            <a:endParaRPr lang="en-US"/>
          </a:p>
          <a:p>
            <a:pPr algn="ctr">
              <a:lnSpc>
                <a:spcPct val="95000"/>
              </a:lnSpc>
            </a:pPr>
            <a:r>
              <a:rPr lang="en-US" sz="1600">
                <a:solidFill>
                  <a:srgbClr val="000000"/>
                </a:solidFill>
                <a:latin typeface="Arial" charset="0"/>
              </a:rPr>
              <a:t>• Great for light contact sports</a:t>
            </a:r>
            <a:endParaRPr lang="en-US"/>
          </a:p>
          <a:p>
            <a:pPr algn="ctr">
              <a:lnSpc>
                <a:spcPct val="95000"/>
              </a:lnSpc>
            </a:pPr>
            <a:r>
              <a:rPr lang="en-US" sz="1600">
                <a:solidFill>
                  <a:srgbClr val="000000"/>
                </a:solidFill>
                <a:latin typeface="Arial" charset="0"/>
              </a:rPr>
              <a:t>• Improves patient comfort</a:t>
            </a:r>
            <a:endParaRPr lang="en-US"/>
          </a:p>
          <a:p>
            <a:pPr algn="ctr">
              <a:lnSpc>
                <a:spcPct val="95000"/>
              </a:lnSpc>
            </a:pPr>
            <a:r>
              <a:rPr lang="en-US" sz="1600">
                <a:solidFill>
                  <a:srgbClr val="000000"/>
                </a:solidFill>
                <a:latin typeface="Arial" charset="0"/>
              </a:rPr>
              <a:t>• Eliminates patient wax</a:t>
            </a:r>
            <a:endParaRPr lang="en-US"/>
          </a:p>
          <a:p>
            <a:pPr algn="ctr">
              <a:lnSpc>
                <a:spcPct val="95000"/>
              </a:lnSpc>
            </a:pPr>
            <a:r>
              <a:rPr lang="en-US" sz="1600">
                <a:solidFill>
                  <a:srgbClr val="000000"/>
                </a:solidFill>
                <a:latin typeface="Arial" charset="0"/>
              </a:rPr>
              <a:t>• Works well on difficult patients</a:t>
            </a:r>
            <a:endParaRPr lang="en-US"/>
          </a:p>
          <a:p>
            <a:pPr algn="ctr">
              <a:lnSpc>
                <a:spcPct val="95000"/>
              </a:lnSpc>
            </a:pPr>
            <a:endParaRPr lang="en-US" sz="1600">
              <a:solidFill>
                <a:srgbClr val="000000"/>
              </a:solidFill>
              <a:latin typeface="Arial" charset="0"/>
            </a:endParaRPr>
          </a:p>
        </p:txBody>
      </p:sp>
      <p:sp>
        <p:nvSpPr>
          <p:cNvPr id="7179" name="Text Box 12"/>
          <p:cNvSpPr txBox="1">
            <a:spLocks noChangeArrowheads="1"/>
          </p:cNvSpPr>
          <p:nvPr/>
        </p:nvSpPr>
        <p:spPr bwMode="auto">
          <a:xfrm>
            <a:off x="349250" y="1727200"/>
            <a:ext cx="4549775" cy="360363"/>
          </a:xfrm>
          <a:prstGeom prst="rect">
            <a:avLst/>
          </a:prstGeom>
          <a:noFill/>
          <a:ln w="9525">
            <a:noFill/>
            <a:miter lim="800000"/>
            <a:headEnd/>
            <a:tailEnd/>
          </a:ln>
        </p:spPr>
        <p:txBody>
          <a:bodyPr lIns="0" tIns="0" rIns="0" bIns="0">
            <a:spAutoFit/>
          </a:bodyPr>
          <a:lstStyle/>
          <a:p>
            <a:pPr algn="ctr">
              <a:lnSpc>
                <a:spcPct val="95000"/>
              </a:lnSpc>
            </a:pPr>
            <a:r>
              <a:rPr lang="en-US" sz="2700" b="1" i="1">
                <a:solidFill>
                  <a:srgbClr val="0000FF"/>
                </a:solidFill>
                <a:latin typeface="Arial" charset="0"/>
              </a:rPr>
              <a:t>Lip Protectors</a:t>
            </a:r>
          </a:p>
        </p:txBody>
      </p:sp>
      <p:sp>
        <p:nvSpPr>
          <p:cNvPr id="7180" name="Text Box 13"/>
          <p:cNvSpPr txBox="1">
            <a:spLocks noChangeArrowheads="1"/>
          </p:cNvSpPr>
          <p:nvPr/>
        </p:nvSpPr>
        <p:spPr bwMode="auto">
          <a:xfrm>
            <a:off x="5124450" y="5588000"/>
            <a:ext cx="4514850" cy="1403350"/>
          </a:xfrm>
          <a:prstGeom prst="rect">
            <a:avLst/>
          </a:prstGeom>
          <a:noFill/>
          <a:ln w="9525">
            <a:noFill/>
            <a:miter lim="800000"/>
            <a:headEnd/>
            <a:tailEnd/>
          </a:ln>
        </p:spPr>
        <p:txBody>
          <a:bodyPr lIns="0" tIns="0" rIns="0" bIns="0">
            <a:spAutoFit/>
          </a:bodyPr>
          <a:lstStyle/>
          <a:p>
            <a:pPr>
              <a:lnSpc>
                <a:spcPct val="95000"/>
              </a:lnSpc>
            </a:pPr>
            <a:r>
              <a:rPr lang="en-US" sz="1600">
                <a:solidFill>
                  <a:srgbClr val="000000"/>
                </a:solidFill>
                <a:latin typeface="Arial" charset="0"/>
              </a:rPr>
              <a:t>Ortho Technology's Comfort Cover shields the patient's lips and cheeks from the discomfort often associated with orthodontic treatment or activities where the risk of oral laceration could occur, such as playing musical instruments or light contact sports where mouth guards are excessive.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279400" y="533400"/>
            <a:ext cx="9664700" cy="914400"/>
          </a:xfrm>
        </p:spPr>
        <p:txBody>
          <a:bodyPr lIns="0" tIns="0" rIns="0" bIns="0" anchor="t"/>
          <a:lstStyle/>
          <a:p>
            <a:pPr eaLnBrk="1" hangingPunct="1">
              <a:lnSpc>
                <a:spcPct val="95000"/>
              </a:lnSpc>
            </a:pPr>
            <a:r>
              <a:rPr lang="en-US" sz="4300" smtClean="0">
                <a:solidFill>
                  <a:srgbClr val="000000"/>
                </a:solidFill>
                <a:latin typeface="Arial" charset="0"/>
              </a:rPr>
              <a:t>Summary</a:t>
            </a:r>
          </a:p>
        </p:txBody>
      </p:sp>
      <p:sp>
        <p:nvSpPr>
          <p:cNvPr id="8195" name="Rectangle 2"/>
          <p:cNvSpPr>
            <a:spLocks noGrp="1" noChangeArrowheads="1"/>
          </p:cNvSpPr>
          <p:nvPr>
            <p:ph type="body" idx="1"/>
          </p:nvPr>
        </p:nvSpPr>
        <p:spPr>
          <a:xfrm>
            <a:off x="736600" y="1524000"/>
            <a:ext cx="8610600" cy="5486400"/>
          </a:xfrm>
        </p:spPr>
        <p:txBody>
          <a:bodyPr lIns="0" tIns="0" rIns="0" bIns="0"/>
          <a:lstStyle/>
          <a:p>
            <a:pPr marL="457200" lvl="1" indent="-342900" eaLnBrk="1" hangingPunct="1">
              <a:lnSpc>
                <a:spcPct val="95000"/>
              </a:lnSpc>
              <a:spcBef>
                <a:spcPct val="0"/>
              </a:spcBef>
              <a:buClr>
                <a:srgbClr val="000000"/>
              </a:buClr>
              <a:buFontTx/>
              <a:buChar char="•"/>
            </a:pPr>
            <a:r>
              <a:rPr lang="en-US" sz="2700" smtClean="0">
                <a:solidFill>
                  <a:srgbClr val="000000"/>
                </a:solidFill>
                <a:latin typeface="Arial" charset="0"/>
              </a:rPr>
              <a:t>Mouth guards are required for wrestlers that have either upper and/or lower braces.</a:t>
            </a:r>
            <a:endParaRPr lang="en-US" smtClean="0"/>
          </a:p>
          <a:p>
            <a:pPr marL="457200" lvl="1" indent="-342900" eaLnBrk="1" hangingPunct="1">
              <a:lnSpc>
                <a:spcPct val="95000"/>
              </a:lnSpc>
              <a:spcBef>
                <a:spcPct val="0"/>
              </a:spcBef>
              <a:buClr>
                <a:srgbClr val="000000"/>
              </a:buClr>
              <a:buFontTx/>
              <a:buChar char="•"/>
            </a:pPr>
            <a:r>
              <a:rPr lang="en-US" sz="2700" smtClean="0">
                <a:solidFill>
                  <a:srgbClr val="000000"/>
                </a:solidFill>
                <a:latin typeface="Arial" charset="0"/>
              </a:rPr>
              <a:t>Mouth guards need to cover not only the braces but the entire arch of teeth.  </a:t>
            </a:r>
            <a:endParaRPr lang="en-US" smtClean="0"/>
          </a:p>
          <a:p>
            <a:pPr marL="457200" lvl="1" indent="-342900" eaLnBrk="1" hangingPunct="1">
              <a:lnSpc>
                <a:spcPct val="95000"/>
              </a:lnSpc>
              <a:spcBef>
                <a:spcPct val="0"/>
              </a:spcBef>
              <a:buClr>
                <a:srgbClr val="000000"/>
              </a:buClr>
              <a:buFontTx/>
              <a:buChar char="•"/>
            </a:pPr>
            <a:r>
              <a:rPr lang="en-US" sz="2700" smtClean="0">
                <a:solidFill>
                  <a:srgbClr val="000000"/>
                </a:solidFill>
                <a:latin typeface="Arial" charset="0"/>
              </a:rPr>
              <a:t>Single tubes, straps or bumpers that cover only the braces are </a:t>
            </a:r>
            <a:r>
              <a:rPr lang="en-US" sz="2700" smtClean="0">
                <a:solidFill>
                  <a:srgbClr val="C00000"/>
                </a:solidFill>
                <a:latin typeface="Arial" charset="0"/>
              </a:rPr>
              <a:t>illegal</a:t>
            </a:r>
            <a:r>
              <a:rPr lang="en-US" sz="2700" smtClean="0">
                <a:solidFill>
                  <a:srgbClr val="000000"/>
                </a:solidFill>
                <a:latin typeface="Arial" charset="0"/>
              </a:rPr>
              <a:t> and should be deemed a technical violation.</a:t>
            </a:r>
          </a:p>
        </p:txBody>
      </p:sp>
      <p:pic>
        <p:nvPicPr>
          <p:cNvPr id="8196" name="Picture 4" descr="C:\Documents and Settings\Jim\My Documents\My Pictures\OHSAA.jpg"/>
          <p:cNvPicPr>
            <a:picLocks noChangeAspect="1" noChangeArrowheads="1"/>
          </p:cNvPicPr>
          <p:nvPr/>
        </p:nvPicPr>
        <p:blipFill>
          <a:blip r:embed="rId2"/>
          <a:srcRect/>
          <a:stretch>
            <a:fillRect/>
          </a:stretch>
        </p:blipFill>
        <p:spPr bwMode="auto">
          <a:xfrm>
            <a:off x="4470400" y="5029200"/>
            <a:ext cx="1230313" cy="1320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650</TotalTime>
  <Words>324</Words>
  <Application>Microsoft Office PowerPoint</Application>
  <PresentationFormat>Custom</PresentationFormat>
  <Paragraphs>45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Wrestling and the Dental Mouth Guard</vt:lpstr>
      <vt:lpstr>Dental Mouth guard</vt:lpstr>
      <vt:lpstr>Preventable Injuries using Mouth guards</vt:lpstr>
      <vt:lpstr>  2011-12 NFHS Wrestling Rule</vt:lpstr>
      <vt:lpstr>Mouth guard Examples (Legal)</vt:lpstr>
      <vt:lpstr>Mouth guard Examples (Illegal)</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dc:creator>
  <cp:lastModifiedBy>KruseJ</cp:lastModifiedBy>
  <cp:revision>6</cp:revision>
  <dcterms:created xsi:type="dcterms:W3CDTF">2004-05-06T09:28:21Z</dcterms:created>
  <dcterms:modified xsi:type="dcterms:W3CDTF">2017-09-06T01:46:02Z</dcterms:modified>
</cp:coreProperties>
</file>